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Zen Dots" charset="1" panose="00000000000000000000"/>
      <p:regular r:id="rId39"/>
    </p:embeddedFont>
    <p:embeddedFont>
      <p:font typeface="Poppins Bold" charset="1" panose="00000800000000000000"/>
      <p:regular r:id="rId40"/>
    </p:embeddedFont>
    <p:embeddedFont>
      <p:font typeface="Poppins Heavy" charset="1" panose="00000A00000000000000"/>
      <p:regular r:id="rId41"/>
    </p:embeddedFont>
    <p:embeddedFont>
      <p:font typeface="Poppins" charset="1" panose="00000500000000000000"/>
      <p:regular r:id="rId42"/>
    </p:embeddedFont>
    <p:embeddedFont>
      <p:font typeface="Canva Sans" charset="1" panose="020B0503030501040103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embeddings/oleObject1.bin" Type="http://schemas.openxmlformats.org/officeDocument/2006/relationships/oleObject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96" t="0" r="-14096" b="-518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9FF">
                <a:alpha val="2078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091961" y="2065166"/>
            <a:ext cx="12421391" cy="744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3"/>
              </a:lnSpc>
            </a:pPr>
            <a:r>
              <a:rPr lang="en-US" sz="12487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XỬ LÝ LOG MÁY CHỦ WEB CỦA NASA</a:t>
            </a:r>
          </a:p>
          <a:p>
            <a:pPr algn="ctr">
              <a:lnSpc>
                <a:spcPts val="11613"/>
              </a:lnSpc>
            </a:pPr>
          </a:p>
        </p:txBody>
      </p:sp>
      <p:sp>
        <p:nvSpPr>
          <p:cNvPr name="AutoShape 7" id="7"/>
          <p:cNvSpPr/>
          <p:nvPr/>
        </p:nvSpPr>
        <p:spPr>
          <a:xfrm>
            <a:off x="1028683" y="8732575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0873" y="9046346"/>
            <a:ext cx="4747340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BDES333877_02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28202" y="9061735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99397" y="9182100"/>
            <a:ext cx="4747340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Group 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68685" y="3925773"/>
            <a:ext cx="13350631" cy="4381841"/>
          </a:xfrm>
          <a:custGeom>
            <a:avLst/>
            <a:gdLst/>
            <a:ahLst/>
            <a:cxnLst/>
            <a:rect r="r" b="b" t="t" l="l"/>
            <a:pathLst>
              <a:path h="4381841" w="13350631">
                <a:moveTo>
                  <a:pt x="0" y="0"/>
                </a:moveTo>
                <a:lnTo>
                  <a:pt x="13350630" y="0"/>
                </a:lnTo>
                <a:lnTo>
                  <a:pt x="13350630" y="4381841"/>
                </a:lnTo>
                <a:lnTo>
                  <a:pt x="0" y="4381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1617715"/>
            <a:ext cx="7329067" cy="1927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XỬ LÝ CHUYỂN ĐỔI DỮ LIỆU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2454000" y="2345416"/>
          <a:ext cx="2514600" cy="7543800"/>
        </p:xfrm>
        <a:graphic>
          <a:graphicData uri="http://schemas.openxmlformats.org/presentationml/2006/ole">
            <p:oleObj imgW="4013200" imgH="90424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54000" y="1074078"/>
            <a:ext cx="7329067" cy="1927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XỬ LÝ CHUYỂN ĐỔI DỮ LIỆU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9604" y="1822254"/>
            <a:ext cx="9456701" cy="1899590"/>
          </a:xfrm>
          <a:custGeom>
            <a:avLst/>
            <a:gdLst/>
            <a:ahLst/>
            <a:cxnLst/>
            <a:rect r="r" b="b" t="t" l="l"/>
            <a:pathLst>
              <a:path h="1899590" w="9456701">
                <a:moveTo>
                  <a:pt x="0" y="0"/>
                </a:moveTo>
                <a:lnTo>
                  <a:pt x="9456701" y="0"/>
                </a:lnTo>
                <a:lnTo>
                  <a:pt x="9456701" y="1899590"/>
                </a:lnTo>
                <a:lnTo>
                  <a:pt x="0" y="1899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610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9604" y="4735211"/>
            <a:ext cx="9412676" cy="5718200"/>
          </a:xfrm>
          <a:custGeom>
            <a:avLst/>
            <a:gdLst/>
            <a:ahLst/>
            <a:cxnLst/>
            <a:rect r="r" b="b" t="t" l="l"/>
            <a:pathLst>
              <a:path h="5718200" w="9412676">
                <a:moveTo>
                  <a:pt x="0" y="0"/>
                </a:moveTo>
                <a:lnTo>
                  <a:pt x="9412676" y="0"/>
                </a:lnTo>
                <a:lnTo>
                  <a:pt x="9412676" y="5718200"/>
                </a:lnTo>
                <a:lnTo>
                  <a:pt x="0" y="5718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9604" y="3811793"/>
            <a:ext cx="11301259" cy="833468"/>
          </a:xfrm>
          <a:custGeom>
            <a:avLst/>
            <a:gdLst/>
            <a:ahLst/>
            <a:cxnLst/>
            <a:rect r="r" b="b" t="t" l="l"/>
            <a:pathLst>
              <a:path h="833468" w="11301259">
                <a:moveTo>
                  <a:pt x="0" y="0"/>
                </a:moveTo>
                <a:lnTo>
                  <a:pt x="11301259" y="0"/>
                </a:lnTo>
                <a:lnTo>
                  <a:pt x="11301259" y="833468"/>
                </a:lnTo>
                <a:lnTo>
                  <a:pt x="0" y="833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51741" y="5410181"/>
            <a:ext cx="6281041" cy="2875657"/>
          </a:xfrm>
          <a:custGeom>
            <a:avLst/>
            <a:gdLst/>
            <a:ahLst/>
            <a:cxnLst/>
            <a:rect r="r" b="b" t="t" l="l"/>
            <a:pathLst>
              <a:path h="2875657" w="6281041">
                <a:moveTo>
                  <a:pt x="0" y="0"/>
                </a:moveTo>
                <a:lnTo>
                  <a:pt x="6281041" y="0"/>
                </a:lnTo>
                <a:lnTo>
                  <a:pt x="6281041" y="2875657"/>
                </a:lnTo>
                <a:lnTo>
                  <a:pt x="0" y="28756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057524" y="2180091"/>
            <a:ext cx="6676333" cy="117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Sử dụng ngôn ngữ lập trình scala để chuyển đổi file parquet sau khi xử lý bằng pyspark thành file csv để dễ dàng xử lý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89783" y="810755"/>
            <a:ext cx="9652766" cy="1298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XỬ LÝ CHUYỂN ĐỔI DỮ LIỆU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6149" y="3569949"/>
            <a:ext cx="7407851" cy="4732732"/>
          </a:xfrm>
          <a:custGeom>
            <a:avLst/>
            <a:gdLst/>
            <a:ahLst/>
            <a:cxnLst/>
            <a:rect r="r" b="b" t="t" l="l"/>
            <a:pathLst>
              <a:path h="4732732" w="7407851">
                <a:moveTo>
                  <a:pt x="0" y="0"/>
                </a:moveTo>
                <a:lnTo>
                  <a:pt x="7407851" y="0"/>
                </a:lnTo>
                <a:lnTo>
                  <a:pt x="7407851" y="4732731"/>
                </a:lnTo>
                <a:lnTo>
                  <a:pt x="0" y="4732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2105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93034" y="3349166"/>
            <a:ext cx="4580033" cy="4122030"/>
          </a:xfrm>
          <a:custGeom>
            <a:avLst/>
            <a:gdLst/>
            <a:ahLst/>
            <a:cxnLst/>
            <a:rect r="r" b="b" t="t" l="l"/>
            <a:pathLst>
              <a:path h="4122030" w="4580033">
                <a:moveTo>
                  <a:pt x="0" y="0"/>
                </a:moveTo>
                <a:lnTo>
                  <a:pt x="4580033" y="0"/>
                </a:lnTo>
                <a:lnTo>
                  <a:pt x="4580033" y="4122030"/>
                </a:lnTo>
                <a:lnTo>
                  <a:pt x="0" y="4122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36149" y="1438256"/>
            <a:ext cx="7647473" cy="255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ĐƯA DỮ LIỆU VÀO APACHE HIVE VÀ TRUY VẤN DỮ LIỆU.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66936" y="3834128"/>
            <a:ext cx="9971154" cy="4124432"/>
          </a:xfrm>
          <a:custGeom>
            <a:avLst/>
            <a:gdLst/>
            <a:ahLst/>
            <a:cxnLst/>
            <a:rect r="r" b="b" t="t" l="l"/>
            <a:pathLst>
              <a:path h="4124432" w="9971154">
                <a:moveTo>
                  <a:pt x="0" y="0"/>
                </a:moveTo>
                <a:lnTo>
                  <a:pt x="9971154" y="0"/>
                </a:lnTo>
                <a:lnTo>
                  <a:pt x="9971154" y="4124431"/>
                </a:lnTo>
                <a:lnTo>
                  <a:pt x="0" y="4124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36149" y="1438256"/>
            <a:ext cx="7647473" cy="255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ĐƯA DỮ LIỆU VÀO APACHE HIVE VÀ TRUY VẤN DỮ LIỆU.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4574" y="3917764"/>
            <a:ext cx="6581537" cy="48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8"/>
              </a:lnSpc>
              <a:spcBef>
                <a:spcPct val="0"/>
              </a:spcBef>
            </a:pP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Top 10 khách hàng request nhiều nhất.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4574" y="4890899"/>
            <a:ext cx="5724644" cy="195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SELECT host, COUNT(*) AS request_count</a:t>
            </a:r>
          </a:p>
          <a:p>
            <a:pPr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FROM nasa_logs_cleaned</a:t>
            </a:r>
          </a:p>
          <a:p>
            <a:pPr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GROUP BY host</a:t>
            </a:r>
          </a:p>
          <a:p>
            <a:pPr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 BY request_count DESC</a:t>
            </a:r>
          </a:p>
          <a:p>
            <a:pPr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LIMIT 10;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11982" y="2815786"/>
            <a:ext cx="4695341" cy="6551639"/>
          </a:xfrm>
          <a:custGeom>
            <a:avLst/>
            <a:gdLst/>
            <a:ahLst/>
            <a:cxnLst/>
            <a:rect r="r" b="b" t="t" l="l"/>
            <a:pathLst>
              <a:path h="6551639" w="4695341">
                <a:moveTo>
                  <a:pt x="0" y="0"/>
                </a:moveTo>
                <a:lnTo>
                  <a:pt x="4695341" y="0"/>
                </a:lnTo>
                <a:lnTo>
                  <a:pt x="4695341" y="6551640"/>
                </a:lnTo>
                <a:lnTo>
                  <a:pt x="0" y="6551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36149" y="1438256"/>
            <a:ext cx="7647473" cy="255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ĐƯA DỮ LIỆU VÀO APACHE HIVE VÀ TRUY VẤN DỮ LIỆU.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4574" y="3757928"/>
            <a:ext cx="4682490" cy="95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8"/>
              </a:lnSpc>
              <a:spcBef>
                <a:spcPct val="0"/>
              </a:spcBef>
            </a:pP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Số</a:t>
            </a: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lượng request mỗi ngày.</a:t>
            </a:r>
          </a:p>
          <a:p>
            <a:pPr algn="ctr">
              <a:lnSpc>
                <a:spcPts val="3788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84574" y="4890899"/>
            <a:ext cx="5249942" cy="234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SELECT ts_year, ts_month, ts_day, </a:t>
            </a:r>
          </a:p>
          <a:p>
            <a:pPr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COUNT(*) AS requests_per_day </a:t>
            </a:r>
          </a:p>
          <a:p>
            <a:pPr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FROM nasa_logs_cleaned</a:t>
            </a:r>
          </a:p>
          <a:p>
            <a:pPr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GROUP BY ts_year, ts_month, ts_day </a:t>
            </a:r>
          </a:p>
          <a:p>
            <a:pPr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 BY ts_year, ts_month, ts_day;</a:t>
            </a:r>
          </a:p>
          <a:p>
            <a:pPr algn="l">
              <a:lnSpc>
                <a:spcPts val="30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63868" y="3352781"/>
            <a:ext cx="5898494" cy="5552307"/>
          </a:xfrm>
          <a:custGeom>
            <a:avLst/>
            <a:gdLst/>
            <a:ahLst/>
            <a:cxnLst/>
            <a:rect r="r" b="b" t="t" l="l"/>
            <a:pathLst>
              <a:path h="5552307" w="5898494">
                <a:moveTo>
                  <a:pt x="0" y="0"/>
                </a:moveTo>
                <a:lnTo>
                  <a:pt x="5898494" y="0"/>
                </a:lnTo>
                <a:lnTo>
                  <a:pt x="5898494" y="5552307"/>
                </a:lnTo>
                <a:lnTo>
                  <a:pt x="0" y="555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36149" y="1438256"/>
            <a:ext cx="7647473" cy="255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ĐƯA DỮ LIỆU VÀO APACHE HIVE VÀ TRUY VẤN DỮ LIỆU.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1723" y="3917764"/>
            <a:ext cx="8941001" cy="95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8"/>
              </a:lnSpc>
              <a:spcBef>
                <a:spcPct val="0"/>
              </a:spcBef>
            </a:pP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Số</a:t>
            </a: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lượng request của khách hàng theo thời gian.</a:t>
            </a:r>
          </a:p>
          <a:p>
            <a:pPr algn="ctr">
              <a:lnSpc>
                <a:spcPts val="3788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31723" y="5353031"/>
            <a:ext cx="9656326" cy="195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SELECT ts_year, ts_month, ts_day, host, COUNT(*) AS request_count </a:t>
            </a:r>
          </a:p>
          <a:p>
            <a:pPr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FROM nasa_logs_cleaned</a:t>
            </a:r>
          </a:p>
          <a:p>
            <a:pPr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GROUP BY ts_year, ts_month, ts_day, host </a:t>
            </a:r>
          </a:p>
          <a:p>
            <a:pPr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 BY ts_year, ts_month, ts_day, request_count DESC;</a:t>
            </a:r>
          </a:p>
          <a:p>
            <a:pPr algn="l">
              <a:lnSpc>
                <a:spcPts val="30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17080" y="4022539"/>
            <a:ext cx="5624275" cy="6137209"/>
          </a:xfrm>
          <a:custGeom>
            <a:avLst/>
            <a:gdLst/>
            <a:ahLst/>
            <a:cxnLst/>
            <a:rect r="r" b="b" t="t" l="l"/>
            <a:pathLst>
              <a:path h="6137209" w="5624275">
                <a:moveTo>
                  <a:pt x="0" y="0"/>
                </a:moveTo>
                <a:lnTo>
                  <a:pt x="5624275" y="0"/>
                </a:lnTo>
                <a:lnTo>
                  <a:pt x="5624275" y="6137208"/>
                </a:lnTo>
                <a:lnTo>
                  <a:pt x="0" y="6137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4193989"/>
            <a:ext cx="10945273" cy="4555258"/>
          </a:xfrm>
          <a:custGeom>
            <a:avLst/>
            <a:gdLst/>
            <a:ahLst/>
            <a:cxnLst/>
            <a:rect r="r" b="b" t="t" l="l"/>
            <a:pathLst>
              <a:path h="4555258" w="10945273">
                <a:moveTo>
                  <a:pt x="0" y="0"/>
                </a:moveTo>
                <a:lnTo>
                  <a:pt x="10945273" y="0"/>
                </a:lnTo>
                <a:lnTo>
                  <a:pt x="10945273" y="4555258"/>
                </a:lnTo>
                <a:lnTo>
                  <a:pt x="0" y="45552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6149" y="1438256"/>
            <a:ext cx="7647473" cy="255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SỬ DỤNG HADOOP STREAMING ĐỂ TIẾN HÀNH MAP-REDUCE.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5218" y="3475881"/>
            <a:ext cx="8941001" cy="95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8"/>
              </a:lnSpc>
              <a:spcBef>
                <a:spcPct val="0"/>
              </a:spcBef>
            </a:pP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Đếm số</a:t>
            </a: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lần xuất hiện của từng host.</a:t>
            </a:r>
          </a:p>
          <a:p>
            <a:pPr algn="ctr">
              <a:lnSpc>
                <a:spcPts val="37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6136" y="4022539"/>
            <a:ext cx="5342561" cy="5856474"/>
          </a:xfrm>
          <a:custGeom>
            <a:avLst/>
            <a:gdLst/>
            <a:ahLst/>
            <a:cxnLst/>
            <a:rect r="r" b="b" t="t" l="l"/>
            <a:pathLst>
              <a:path h="5856474" w="5342561">
                <a:moveTo>
                  <a:pt x="0" y="0"/>
                </a:moveTo>
                <a:lnTo>
                  <a:pt x="5342560" y="0"/>
                </a:lnTo>
                <a:lnTo>
                  <a:pt x="5342560" y="5856474"/>
                </a:lnTo>
                <a:lnTo>
                  <a:pt x="0" y="585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36957" y="5579468"/>
            <a:ext cx="10177602" cy="655981"/>
          </a:xfrm>
          <a:custGeom>
            <a:avLst/>
            <a:gdLst/>
            <a:ahLst/>
            <a:cxnLst/>
            <a:rect r="r" b="b" t="t" l="l"/>
            <a:pathLst>
              <a:path h="655981" w="10177602">
                <a:moveTo>
                  <a:pt x="0" y="0"/>
                </a:moveTo>
                <a:lnTo>
                  <a:pt x="10177602" y="0"/>
                </a:lnTo>
                <a:lnTo>
                  <a:pt x="10177602" y="655982"/>
                </a:lnTo>
                <a:lnTo>
                  <a:pt x="0" y="655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8672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6149" y="1438256"/>
            <a:ext cx="7647473" cy="255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SỬ DỤNG HADOOP STREAMING ĐỂ TIẾN HÀNH MAP-REDUCE.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5218" y="3475881"/>
            <a:ext cx="8941001" cy="95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8"/>
              </a:lnSpc>
              <a:spcBef>
                <a:spcPct val="0"/>
              </a:spcBef>
            </a:pP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Tổng số</a:t>
            </a: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bytes trả về.</a:t>
            </a:r>
          </a:p>
          <a:p>
            <a:pPr algn="ctr">
              <a:lnSpc>
                <a:spcPts val="37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90687" y="1986189"/>
            <a:ext cx="4371735" cy="7449794"/>
          </a:xfrm>
          <a:custGeom>
            <a:avLst/>
            <a:gdLst/>
            <a:ahLst/>
            <a:cxnLst/>
            <a:rect r="r" b="b" t="t" l="l"/>
            <a:pathLst>
              <a:path h="7449794" w="4371735">
                <a:moveTo>
                  <a:pt x="0" y="0"/>
                </a:moveTo>
                <a:lnTo>
                  <a:pt x="4371735" y="0"/>
                </a:lnTo>
                <a:lnTo>
                  <a:pt x="4371735" y="7449793"/>
                </a:lnTo>
                <a:lnTo>
                  <a:pt x="0" y="7449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99908" y="4464421"/>
            <a:ext cx="7383715" cy="4428723"/>
          </a:xfrm>
          <a:custGeom>
            <a:avLst/>
            <a:gdLst/>
            <a:ahLst/>
            <a:cxnLst/>
            <a:rect r="r" b="b" t="t" l="l"/>
            <a:pathLst>
              <a:path h="4428723" w="7383715">
                <a:moveTo>
                  <a:pt x="0" y="0"/>
                </a:moveTo>
                <a:lnTo>
                  <a:pt x="7383715" y="0"/>
                </a:lnTo>
                <a:lnTo>
                  <a:pt x="7383715" y="4428723"/>
                </a:lnTo>
                <a:lnTo>
                  <a:pt x="0" y="44287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823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6149" y="1438256"/>
            <a:ext cx="7647473" cy="255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SỬ DỤNG HADOOP STREAMING ĐỂ TIẾN HÀNH MAP-REDUCE.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5218" y="3475881"/>
            <a:ext cx="8941001" cy="95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8"/>
              </a:lnSpc>
              <a:spcBef>
                <a:spcPct val="0"/>
              </a:spcBef>
            </a:pP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Tính tổng lượ</a:t>
            </a: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 truy cập theo giờ.</a:t>
            </a:r>
          </a:p>
          <a:p>
            <a:pPr algn="ctr">
              <a:lnSpc>
                <a:spcPts val="37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44363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93774" y="2856807"/>
            <a:ext cx="3086100" cy="5446038"/>
            <a:chOff x="0" y="0"/>
            <a:chExt cx="812800" cy="14343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434347"/>
            </a:xfrm>
            <a:custGeom>
              <a:avLst/>
              <a:gdLst/>
              <a:ahLst/>
              <a:cxnLst/>
              <a:rect r="r" b="b" t="t" l="l"/>
              <a:pathLst>
                <a:path h="143434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34347"/>
                  </a:lnTo>
                  <a:lnTo>
                    <a:pt x="0" y="1434347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1491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42351" y="2392921"/>
            <a:ext cx="5023431" cy="5909924"/>
            <a:chOff x="0" y="0"/>
            <a:chExt cx="778261" cy="9156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78261" cy="915602"/>
            </a:xfrm>
            <a:custGeom>
              <a:avLst/>
              <a:gdLst/>
              <a:ahLst/>
              <a:cxnLst/>
              <a:rect r="r" b="b" t="t" l="l"/>
              <a:pathLst>
                <a:path h="915602" w="778261">
                  <a:moveTo>
                    <a:pt x="0" y="0"/>
                  </a:moveTo>
                  <a:lnTo>
                    <a:pt x="778261" y="0"/>
                  </a:lnTo>
                  <a:lnTo>
                    <a:pt x="778261" y="915602"/>
                  </a:lnTo>
                  <a:lnTo>
                    <a:pt x="0" y="915602"/>
                  </a:lnTo>
                  <a:close/>
                </a:path>
              </a:pathLst>
            </a:custGeom>
            <a:blipFill>
              <a:blip r:embed="rId2"/>
              <a:stretch>
                <a:fillRect l="-66191" t="0" r="-10224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8831280">
            <a:off x="-2149749" y="2740944"/>
            <a:ext cx="4001809" cy="4001809"/>
          </a:xfrm>
          <a:custGeom>
            <a:avLst/>
            <a:gdLst/>
            <a:ahLst/>
            <a:cxnLst/>
            <a:rect r="r" b="b" t="t" l="l"/>
            <a:pathLst>
              <a:path h="4001809" w="4001809">
                <a:moveTo>
                  <a:pt x="0" y="0"/>
                </a:moveTo>
                <a:lnTo>
                  <a:pt x="4001809" y="0"/>
                </a:lnTo>
                <a:lnTo>
                  <a:pt x="4001809" y="4001809"/>
                </a:lnTo>
                <a:lnTo>
                  <a:pt x="0" y="4001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-1886788">
            <a:off x="16349986" y="3775189"/>
            <a:ext cx="4464076" cy="4464076"/>
          </a:xfrm>
          <a:custGeom>
            <a:avLst/>
            <a:gdLst/>
            <a:ahLst/>
            <a:cxnLst/>
            <a:rect r="r" b="b" t="t" l="l"/>
            <a:pathLst>
              <a:path h="4464076" w="4464076">
                <a:moveTo>
                  <a:pt x="0" y="0"/>
                </a:moveTo>
                <a:lnTo>
                  <a:pt x="4464076" y="0"/>
                </a:lnTo>
                <a:lnTo>
                  <a:pt x="4464076" y="4464076"/>
                </a:lnTo>
                <a:lnTo>
                  <a:pt x="0" y="4464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8447222" y="3940395"/>
          <a:ext cx="7315200" cy="4362450"/>
        </p:xfrm>
        <a:graphic>
          <a:graphicData uri="http://schemas.openxmlformats.org/drawingml/2006/table">
            <a:tbl>
              <a:tblPr/>
              <a:tblGrid>
                <a:gridCol w="2438400"/>
                <a:gridCol w="2438400"/>
                <a:gridCol w="2438400"/>
              </a:tblGrid>
              <a:tr h="10281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Tên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MSSV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79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Lưu Quốc Thành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22110415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1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Vũ Bảo Long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22110368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1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Trần Đình Hưng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22110342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4" id="14"/>
          <p:cNvSpPr txBox="true"/>
          <p:nvPr/>
        </p:nvSpPr>
        <p:spPr>
          <a:xfrm rot="0">
            <a:off x="8284169" y="2809948"/>
            <a:ext cx="8188898" cy="66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NHÓM 5: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62422" y="712045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5218" y="529475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5218" y="850536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07925" y="1234412"/>
            <a:ext cx="4865142" cy="8307798"/>
          </a:xfrm>
          <a:custGeom>
            <a:avLst/>
            <a:gdLst/>
            <a:ahLst/>
            <a:cxnLst/>
            <a:rect r="r" b="b" t="t" l="l"/>
            <a:pathLst>
              <a:path h="8307798" w="4865142">
                <a:moveTo>
                  <a:pt x="0" y="0"/>
                </a:moveTo>
                <a:lnTo>
                  <a:pt x="4865142" y="0"/>
                </a:lnTo>
                <a:lnTo>
                  <a:pt x="4865142" y="8307799"/>
                </a:lnTo>
                <a:lnTo>
                  <a:pt x="0" y="83077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29700" y="4912096"/>
            <a:ext cx="3291011" cy="4630115"/>
          </a:xfrm>
          <a:custGeom>
            <a:avLst/>
            <a:gdLst/>
            <a:ahLst/>
            <a:cxnLst/>
            <a:rect r="r" b="b" t="t" l="l"/>
            <a:pathLst>
              <a:path h="4630115" w="3291011">
                <a:moveTo>
                  <a:pt x="0" y="0"/>
                </a:moveTo>
                <a:lnTo>
                  <a:pt x="3291011" y="0"/>
                </a:lnTo>
                <a:lnTo>
                  <a:pt x="3291011" y="4630115"/>
                </a:lnTo>
                <a:lnTo>
                  <a:pt x="0" y="46301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877" b="-2895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6149" y="1438256"/>
            <a:ext cx="7647473" cy="255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SỬ DỤNG HADOOP STREAMING ĐỂ TIẾN HÀNH MAP-REDUCE.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20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5218" y="3475881"/>
            <a:ext cx="8941001" cy="143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8"/>
              </a:lnSpc>
              <a:spcBef>
                <a:spcPct val="0"/>
              </a:spcBef>
            </a:pP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Tính tổng lượng</a:t>
            </a: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truy cập theo mỗi IP/Hostname vào nguồn resource có tiền tố URL /image.</a:t>
            </a:r>
          </a:p>
          <a:p>
            <a:pPr algn="ctr">
              <a:lnSpc>
                <a:spcPts val="37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94975" y="1865590"/>
            <a:ext cx="6337807" cy="7872072"/>
          </a:xfrm>
          <a:custGeom>
            <a:avLst/>
            <a:gdLst/>
            <a:ahLst/>
            <a:cxnLst/>
            <a:rect r="r" b="b" t="t" l="l"/>
            <a:pathLst>
              <a:path h="7872072" w="6337807">
                <a:moveTo>
                  <a:pt x="0" y="0"/>
                </a:moveTo>
                <a:lnTo>
                  <a:pt x="6337807" y="0"/>
                </a:lnTo>
                <a:lnTo>
                  <a:pt x="6337807" y="7872072"/>
                </a:lnTo>
                <a:lnTo>
                  <a:pt x="0" y="7872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597" y="5438756"/>
            <a:ext cx="10830577" cy="1747781"/>
          </a:xfrm>
          <a:custGeom>
            <a:avLst/>
            <a:gdLst/>
            <a:ahLst/>
            <a:cxnLst/>
            <a:rect r="r" b="b" t="t" l="l"/>
            <a:pathLst>
              <a:path h="1747781" w="10830577">
                <a:moveTo>
                  <a:pt x="0" y="0"/>
                </a:moveTo>
                <a:lnTo>
                  <a:pt x="10830578" y="0"/>
                </a:lnTo>
                <a:lnTo>
                  <a:pt x="10830578" y="1747781"/>
                </a:lnTo>
                <a:lnTo>
                  <a:pt x="0" y="17477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8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6149" y="1438256"/>
            <a:ext cx="7647473" cy="255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SỬ DỤNG HADOOP STREAMING ĐỂ TIẾN HÀNH MAP-REDUCE.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21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5218" y="3475881"/>
            <a:ext cx="8941001" cy="95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8"/>
              </a:lnSpc>
              <a:spcBef>
                <a:spcPct val="0"/>
              </a:spcBef>
            </a:pP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Top 5 host</a:t>
            </a: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truy cập nhiều nhất theo dung lượng.</a:t>
            </a:r>
          </a:p>
          <a:p>
            <a:pPr algn="ctr">
              <a:lnSpc>
                <a:spcPts val="37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38576" y="1569547"/>
            <a:ext cx="5090545" cy="8014404"/>
          </a:xfrm>
          <a:custGeom>
            <a:avLst/>
            <a:gdLst/>
            <a:ahLst/>
            <a:cxnLst/>
            <a:rect r="r" b="b" t="t" l="l"/>
            <a:pathLst>
              <a:path h="8014404" w="5090545">
                <a:moveTo>
                  <a:pt x="0" y="0"/>
                </a:moveTo>
                <a:lnTo>
                  <a:pt x="5090544" y="0"/>
                </a:lnTo>
                <a:lnTo>
                  <a:pt x="5090544" y="8014404"/>
                </a:lnTo>
                <a:lnTo>
                  <a:pt x="0" y="8014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17080" y="4022539"/>
            <a:ext cx="3126022" cy="5778062"/>
          </a:xfrm>
          <a:custGeom>
            <a:avLst/>
            <a:gdLst/>
            <a:ahLst/>
            <a:cxnLst/>
            <a:rect r="r" b="b" t="t" l="l"/>
            <a:pathLst>
              <a:path h="5778062" w="3126022">
                <a:moveTo>
                  <a:pt x="0" y="0"/>
                </a:moveTo>
                <a:lnTo>
                  <a:pt x="3126023" y="0"/>
                </a:lnTo>
                <a:lnTo>
                  <a:pt x="3126023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6149" y="1438256"/>
            <a:ext cx="7647473" cy="255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SỬ DỤNG HADOOP STREAMING ĐỂ TIẾN HÀNH MAP-REDUCE.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22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5218" y="3475881"/>
            <a:ext cx="8941001" cy="95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8"/>
              </a:lnSpc>
              <a:spcBef>
                <a:spcPct val="0"/>
              </a:spcBef>
            </a:pP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Tính tổng số lần</a:t>
            </a: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truy cập theo loại URL.</a:t>
            </a:r>
          </a:p>
          <a:p>
            <a:pPr algn="ctr">
              <a:lnSpc>
                <a:spcPts val="37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22021" y="1750405"/>
            <a:ext cx="5712451" cy="7360581"/>
          </a:xfrm>
          <a:custGeom>
            <a:avLst/>
            <a:gdLst/>
            <a:ahLst/>
            <a:cxnLst/>
            <a:rect r="r" b="b" t="t" l="l"/>
            <a:pathLst>
              <a:path h="7360581" w="5712451">
                <a:moveTo>
                  <a:pt x="0" y="0"/>
                </a:moveTo>
                <a:lnTo>
                  <a:pt x="5712452" y="0"/>
                </a:lnTo>
                <a:lnTo>
                  <a:pt x="5712452" y="7360582"/>
                </a:lnTo>
                <a:lnTo>
                  <a:pt x="0" y="73605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5235" y="5652997"/>
            <a:ext cx="10039746" cy="1717325"/>
          </a:xfrm>
          <a:custGeom>
            <a:avLst/>
            <a:gdLst/>
            <a:ahLst/>
            <a:cxnLst/>
            <a:rect r="r" b="b" t="t" l="l"/>
            <a:pathLst>
              <a:path h="1717325" w="10039746">
                <a:moveTo>
                  <a:pt x="0" y="0"/>
                </a:moveTo>
                <a:lnTo>
                  <a:pt x="10039746" y="0"/>
                </a:lnTo>
                <a:lnTo>
                  <a:pt x="10039746" y="1717325"/>
                </a:lnTo>
                <a:lnTo>
                  <a:pt x="0" y="17173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6149" y="1438256"/>
            <a:ext cx="7647473" cy="255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SỬ DỤNG HADOOP STREAMING ĐỂ TIẾN HÀNH MAP-REDUCE.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5218" y="3475881"/>
            <a:ext cx="10569762" cy="95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8"/>
              </a:lnSpc>
              <a:spcBef>
                <a:spcPct val="0"/>
              </a:spcBef>
            </a:pP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Tính số lượng</a:t>
            </a: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truy cập theo mã trạng thái HTTP như 200, 500,…</a:t>
            </a:r>
          </a:p>
          <a:p>
            <a:pPr algn="ctr">
              <a:lnSpc>
                <a:spcPts val="37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21073" y="3631321"/>
            <a:ext cx="10941818" cy="6064712"/>
          </a:xfrm>
          <a:custGeom>
            <a:avLst/>
            <a:gdLst/>
            <a:ahLst/>
            <a:cxnLst/>
            <a:rect r="r" b="b" t="t" l="l"/>
            <a:pathLst>
              <a:path h="6064712" w="10941818">
                <a:moveTo>
                  <a:pt x="0" y="0"/>
                </a:moveTo>
                <a:lnTo>
                  <a:pt x="10941818" y="0"/>
                </a:lnTo>
                <a:lnTo>
                  <a:pt x="10941818" y="6064712"/>
                </a:lnTo>
                <a:lnTo>
                  <a:pt x="0" y="6064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36149" y="1438256"/>
            <a:ext cx="7647473" cy="1927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TRỰC QUAN HÓA DỮ LIỆU BẰNG PYTHON.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24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5218" y="2847231"/>
            <a:ext cx="10569762" cy="95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8"/>
              </a:lnSpc>
              <a:spcBef>
                <a:spcPct val="0"/>
              </a:spcBef>
            </a:pP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Số lượng</a:t>
            </a: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truy cập theo giờ.</a:t>
            </a:r>
          </a:p>
          <a:p>
            <a:pPr algn="ctr">
              <a:lnSpc>
                <a:spcPts val="37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09261" y="3622392"/>
            <a:ext cx="10948724" cy="5908835"/>
          </a:xfrm>
          <a:custGeom>
            <a:avLst/>
            <a:gdLst/>
            <a:ahLst/>
            <a:cxnLst/>
            <a:rect r="r" b="b" t="t" l="l"/>
            <a:pathLst>
              <a:path h="5908835" w="10948724">
                <a:moveTo>
                  <a:pt x="0" y="0"/>
                </a:moveTo>
                <a:lnTo>
                  <a:pt x="10948724" y="0"/>
                </a:lnTo>
                <a:lnTo>
                  <a:pt x="10948724" y="5908835"/>
                </a:lnTo>
                <a:lnTo>
                  <a:pt x="0" y="5908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36149" y="1438256"/>
            <a:ext cx="7647473" cy="1927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TRỰC QUAN HÓA DỮ LIỆU BẰNG PYTHON.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5218" y="2847231"/>
            <a:ext cx="10569762" cy="95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8"/>
              </a:lnSpc>
              <a:spcBef>
                <a:spcPct val="0"/>
              </a:spcBef>
            </a:pP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Top 10 host</a:t>
            </a: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truy cập nhiều nhất.</a:t>
            </a:r>
          </a:p>
          <a:p>
            <a:pPr algn="ctr">
              <a:lnSpc>
                <a:spcPts val="37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13285" y="3600272"/>
            <a:ext cx="6061429" cy="6127136"/>
          </a:xfrm>
          <a:custGeom>
            <a:avLst/>
            <a:gdLst/>
            <a:ahLst/>
            <a:cxnLst/>
            <a:rect r="r" b="b" t="t" l="l"/>
            <a:pathLst>
              <a:path h="6127136" w="6061429">
                <a:moveTo>
                  <a:pt x="0" y="0"/>
                </a:moveTo>
                <a:lnTo>
                  <a:pt x="6061430" y="0"/>
                </a:lnTo>
                <a:lnTo>
                  <a:pt x="6061430" y="6127136"/>
                </a:lnTo>
                <a:lnTo>
                  <a:pt x="0" y="61271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36149" y="1438256"/>
            <a:ext cx="7647473" cy="1927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TRỰC QUAN HÓA DỮ LIỆU BẰNG PYTHON.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26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5218" y="2847231"/>
            <a:ext cx="10569762" cy="95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8"/>
              </a:lnSpc>
              <a:spcBef>
                <a:spcPct val="0"/>
              </a:spcBef>
            </a:pP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Tỷ lệ các</a:t>
            </a: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mã phản hồi (Response Code).</a:t>
            </a:r>
          </a:p>
          <a:p>
            <a:pPr algn="ctr">
              <a:lnSpc>
                <a:spcPts val="37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71364" y="3807196"/>
            <a:ext cx="10945273" cy="5235383"/>
          </a:xfrm>
          <a:custGeom>
            <a:avLst/>
            <a:gdLst/>
            <a:ahLst/>
            <a:cxnLst/>
            <a:rect r="r" b="b" t="t" l="l"/>
            <a:pathLst>
              <a:path h="5235383" w="10945273">
                <a:moveTo>
                  <a:pt x="0" y="0"/>
                </a:moveTo>
                <a:lnTo>
                  <a:pt x="10945272" y="0"/>
                </a:lnTo>
                <a:lnTo>
                  <a:pt x="10945272" y="5235383"/>
                </a:lnTo>
                <a:lnTo>
                  <a:pt x="0" y="52353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36149" y="1438256"/>
            <a:ext cx="7647473" cy="1927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TRỰC QUAN HÓA DỮ LIỆU BẰNG PYTHON.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27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5218" y="2847231"/>
            <a:ext cx="10569762" cy="95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8"/>
              </a:lnSpc>
              <a:spcBef>
                <a:spcPct val="0"/>
              </a:spcBef>
            </a:pP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Số lượt</a:t>
            </a: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truy cập theo ngày.</a:t>
            </a:r>
          </a:p>
          <a:p>
            <a:pPr algn="ctr">
              <a:lnSpc>
                <a:spcPts val="37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35385" y="4024056"/>
            <a:ext cx="8417229" cy="5234244"/>
          </a:xfrm>
          <a:custGeom>
            <a:avLst/>
            <a:gdLst/>
            <a:ahLst/>
            <a:cxnLst/>
            <a:rect r="r" b="b" t="t" l="l"/>
            <a:pathLst>
              <a:path h="5234244" w="8417229">
                <a:moveTo>
                  <a:pt x="0" y="0"/>
                </a:moveTo>
                <a:lnTo>
                  <a:pt x="8417230" y="0"/>
                </a:lnTo>
                <a:lnTo>
                  <a:pt x="8417230" y="5234244"/>
                </a:lnTo>
                <a:lnTo>
                  <a:pt x="0" y="5234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36149" y="1438256"/>
            <a:ext cx="7647473" cy="1927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TRỰC QUAN HÓA DỮ LIỆU BẰNG PYTHON.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28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5218" y="2847231"/>
            <a:ext cx="11069249" cy="95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8"/>
              </a:lnSpc>
              <a:spcBef>
                <a:spcPct val="0"/>
              </a:spcBef>
            </a:pP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Biểu đồ số lượng</a:t>
            </a: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truy cập theo mã phương thức (GET, POST,...).</a:t>
            </a:r>
          </a:p>
          <a:p>
            <a:pPr algn="ctr">
              <a:lnSpc>
                <a:spcPts val="37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07896" y="3807196"/>
            <a:ext cx="9551453" cy="5507269"/>
          </a:xfrm>
          <a:custGeom>
            <a:avLst/>
            <a:gdLst/>
            <a:ahLst/>
            <a:cxnLst/>
            <a:rect r="r" b="b" t="t" l="l"/>
            <a:pathLst>
              <a:path h="5507269" w="9551453">
                <a:moveTo>
                  <a:pt x="0" y="0"/>
                </a:moveTo>
                <a:lnTo>
                  <a:pt x="9551453" y="0"/>
                </a:lnTo>
                <a:lnTo>
                  <a:pt x="9551453" y="5507269"/>
                </a:lnTo>
                <a:lnTo>
                  <a:pt x="0" y="5507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36149" y="1438256"/>
            <a:ext cx="7647473" cy="1927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TRỰC QUAN HÓA DỮ LIỆU BẰNG PYTHON.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29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5218" y="2847231"/>
            <a:ext cx="11069249" cy="95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8"/>
              </a:lnSpc>
              <a:spcBef>
                <a:spcPct val="0"/>
              </a:spcBef>
            </a:pP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Biểu đồ phân</a:t>
            </a: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bố kích thước bytes trả về.</a:t>
            </a:r>
          </a:p>
          <a:p>
            <a:pPr algn="ctr">
              <a:lnSpc>
                <a:spcPts val="37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1529929" y="2933753"/>
            <a:ext cx="3086100" cy="5269946"/>
            <a:chOff x="0" y="0"/>
            <a:chExt cx="812800" cy="13879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387969"/>
            </a:xfrm>
            <a:custGeom>
              <a:avLst/>
              <a:gdLst/>
              <a:ahLst/>
              <a:cxnLst/>
              <a:rect r="r" b="b" t="t" l="l"/>
              <a:pathLst>
                <a:path h="138796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87969"/>
                  </a:lnTo>
                  <a:lnTo>
                    <a:pt x="0" y="1387969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144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865716" y="2484866"/>
            <a:ext cx="6934340" cy="5718833"/>
            <a:chOff x="0" y="0"/>
            <a:chExt cx="1074311" cy="8859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4311" cy="885997"/>
            </a:xfrm>
            <a:custGeom>
              <a:avLst/>
              <a:gdLst/>
              <a:ahLst/>
              <a:cxnLst/>
              <a:rect r="r" b="b" t="t" l="l"/>
              <a:pathLst>
                <a:path h="885997" w="1074311">
                  <a:moveTo>
                    <a:pt x="0" y="0"/>
                  </a:moveTo>
                  <a:lnTo>
                    <a:pt x="1074311" y="0"/>
                  </a:lnTo>
                  <a:lnTo>
                    <a:pt x="1074311" y="885997"/>
                  </a:lnTo>
                  <a:lnTo>
                    <a:pt x="0" y="885997"/>
                  </a:lnTo>
                  <a:close/>
                </a:path>
              </a:pathLst>
            </a:custGeom>
            <a:blipFill>
              <a:blip r:embed="rId2"/>
              <a:stretch>
                <a:fillRect l="-15976" t="0" r="-15976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36149" y="3076628"/>
            <a:ext cx="8188898" cy="66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PHẦN GIỚI THIỆU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29101" y="4843112"/>
            <a:ext cx="7114899" cy="1413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Dự án này nhằm mục đích xây dựng một quy trình hiệu quả để xử lý nhật ký máy chủ web bằng công nghệ dữ liệu lớn.</a:t>
            </a:r>
          </a:p>
          <a:p>
            <a:pPr algn="just">
              <a:lnSpc>
                <a:spcPts val="2793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73091" y="3807196"/>
            <a:ext cx="10941818" cy="5637174"/>
          </a:xfrm>
          <a:custGeom>
            <a:avLst/>
            <a:gdLst/>
            <a:ahLst/>
            <a:cxnLst/>
            <a:rect r="r" b="b" t="t" l="l"/>
            <a:pathLst>
              <a:path h="5637174" w="10941818">
                <a:moveTo>
                  <a:pt x="0" y="0"/>
                </a:moveTo>
                <a:lnTo>
                  <a:pt x="10941818" y="0"/>
                </a:lnTo>
                <a:lnTo>
                  <a:pt x="10941818" y="5637174"/>
                </a:lnTo>
                <a:lnTo>
                  <a:pt x="0" y="5637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36149" y="1438256"/>
            <a:ext cx="7647473" cy="1927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TRỰC QUAN HÓA DỮ LIỆU BẰNG PYTHON.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29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5218" y="2847231"/>
            <a:ext cx="11069249" cy="95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8"/>
              </a:lnSpc>
              <a:spcBef>
                <a:spcPct val="0"/>
              </a:spcBef>
            </a:pP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Tổng</a:t>
            </a: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số bytes được truyền mỗi ngày.</a:t>
            </a:r>
          </a:p>
          <a:p>
            <a:pPr algn="ctr">
              <a:lnSpc>
                <a:spcPts val="37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18989" y="3998591"/>
            <a:ext cx="9250022" cy="5547340"/>
          </a:xfrm>
          <a:custGeom>
            <a:avLst/>
            <a:gdLst/>
            <a:ahLst/>
            <a:cxnLst/>
            <a:rect r="r" b="b" t="t" l="l"/>
            <a:pathLst>
              <a:path h="5547340" w="9250022">
                <a:moveTo>
                  <a:pt x="0" y="0"/>
                </a:moveTo>
                <a:lnTo>
                  <a:pt x="9250022" y="0"/>
                </a:lnTo>
                <a:lnTo>
                  <a:pt x="9250022" y="5547340"/>
                </a:lnTo>
                <a:lnTo>
                  <a:pt x="0" y="5547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36149" y="1438256"/>
            <a:ext cx="7647473" cy="1927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TRỰC QUAN HÓA DỮ LIỆU BẰNG PYTHON.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29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5218" y="2847231"/>
            <a:ext cx="11069249" cy="95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8"/>
              </a:lnSpc>
              <a:spcBef>
                <a:spcPct val="0"/>
              </a:spcBef>
            </a:pP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ố lượt truy cập theo ngày trong tuần (Thứ 2 – Chủ nhật).</a:t>
            </a:r>
          </a:p>
          <a:p>
            <a:pPr algn="ctr">
              <a:lnSpc>
                <a:spcPts val="37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71364" y="3807196"/>
            <a:ext cx="10945273" cy="5694072"/>
          </a:xfrm>
          <a:custGeom>
            <a:avLst/>
            <a:gdLst/>
            <a:ahLst/>
            <a:cxnLst/>
            <a:rect r="r" b="b" t="t" l="l"/>
            <a:pathLst>
              <a:path h="5694072" w="10945273">
                <a:moveTo>
                  <a:pt x="0" y="0"/>
                </a:moveTo>
                <a:lnTo>
                  <a:pt x="10945272" y="0"/>
                </a:lnTo>
                <a:lnTo>
                  <a:pt x="10945272" y="5694073"/>
                </a:lnTo>
                <a:lnTo>
                  <a:pt x="0" y="5694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36149" y="1438256"/>
            <a:ext cx="7647473" cy="1927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TRỰC QUAN HÓA DỮ LIỆU BẰNG PYTHON.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29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5218" y="2847231"/>
            <a:ext cx="11069249" cy="95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8"/>
              </a:lnSpc>
              <a:spcBef>
                <a:spcPct val="0"/>
              </a:spcBef>
            </a:pP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Top</a:t>
            </a:r>
            <a:r>
              <a:rPr lang="en-US" sz="2706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10 tài nguyên (resource) được truy cập nhiều nhất.</a:t>
            </a:r>
          </a:p>
          <a:p>
            <a:pPr algn="ctr">
              <a:lnSpc>
                <a:spcPts val="37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3262634" y="0"/>
            <a:ext cx="13844753" cy="13139929"/>
          </a:xfrm>
          <a:custGeom>
            <a:avLst/>
            <a:gdLst/>
            <a:ahLst/>
            <a:cxnLst/>
            <a:rect r="r" b="b" t="t" l="l"/>
            <a:pathLst>
              <a:path h="13139929" w="13844753">
                <a:moveTo>
                  <a:pt x="0" y="0"/>
                </a:moveTo>
                <a:lnTo>
                  <a:pt x="13844753" y="0"/>
                </a:lnTo>
                <a:lnTo>
                  <a:pt x="13844753" y="13139929"/>
                </a:lnTo>
                <a:lnTo>
                  <a:pt x="0" y="13139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47819" y="0"/>
            <a:ext cx="18440834" cy="17502028"/>
          </a:xfrm>
          <a:custGeom>
            <a:avLst/>
            <a:gdLst/>
            <a:ahLst/>
            <a:cxnLst/>
            <a:rect r="r" b="b" t="t" l="l"/>
            <a:pathLst>
              <a:path h="17502028" w="18440834">
                <a:moveTo>
                  <a:pt x="0" y="0"/>
                </a:moveTo>
                <a:lnTo>
                  <a:pt x="18440834" y="0"/>
                </a:lnTo>
                <a:lnTo>
                  <a:pt x="18440834" y="17502028"/>
                </a:lnTo>
                <a:lnTo>
                  <a:pt x="0" y="17502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3163367"/>
            <a:ext cx="16230600" cy="39602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15206" y="2402329"/>
            <a:ext cx="6145566" cy="5832701"/>
          </a:xfrm>
          <a:custGeom>
            <a:avLst/>
            <a:gdLst/>
            <a:ahLst/>
            <a:cxnLst/>
            <a:rect r="r" b="b" t="t" l="l"/>
            <a:pathLst>
              <a:path h="5832701" w="6145566">
                <a:moveTo>
                  <a:pt x="0" y="0"/>
                </a:moveTo>
                <a:lnTo>
                  <a:pt x="6145567" y="0"/>
                </a:lnTo>
                <a:lnTo>
                  <a:pt x="6145567" y="5832701"/>
                </a:lnTo>
                <a:lnTo>
                  <a:pt x="0" y="5832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736149" y="3204894"/>
            <a:ext cx="7647473" cy="66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CÔNG NGHỆ SỬ DỤNG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6149" y="4496280"/>
            <a:ext cx="6637171" cy="409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2925"/>
              </a:lnSpc>
              <a:buFont typeface="Arial"/>
              <a:buChar char="•"/>
            </a:pPr>
            <a:r>
              <a:rPr lang="en-US" sz="2199" spc="-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Hadoop: Cung cấp lưu trữ có khả năng mở rộng và chịu lỗi thông qua HDFS.</a:t>
            </a:r>
          </a:p>
          <a:p>
            <a:pPr algn="just" marL="474979" indent="-237490" lvl="1">
              <a:lnSpc>
                <a:spcPts val="2925"/>
              </a:lnSpc>
              <a:buFont typeface="Arial"/>
              <a:buChar char="•"/>
            </a:pPr>
            <a:r>
              <a:rPr lang="en-US" sz="2199" spc="-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Spark: Cho phép xử lý dữ liệu nhanh chóng trong bộ nhớ.</a:t>
            </a:r>
          </a:p>
          <a:p>
            <a:pPr algn="just" marL="474979" indent="-237490" lvl="1">
              <a:lnSpc>
                <a:spcPts val="2925"/>
              </a:lnSpc>
              <a:buFont typeface="Arial"/>
              <a:buChar char="•"/>
            </a:pPr>
            <a:r>
              <a:rPr lang="en-US" sz="2199" spc="-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Flume: Xử lý việc thu thập và nạp dữ liệu log vào HDFS.</a:t>
            </a:r>
          </a:p>
          <a:p>
            <a:pPr algn="just" marL="474979" indent="-237490" lvl="1">
              <a:lnSpc>
                <a:spcPts val="2925"/>
              </a:lnSpc>
              <a:buFont typeface="Arial"/>
              <a:buChar char="•"/>
            </a:pPr>
            <a:r>
              <a:rPr lang="en-US" sz="2199" spc="-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PySpark: Được sử dụng để chuyển đổi dữ liệu, bao gồm phân tích cú pháp, làm sạch và cấu trúc dữ liệu.</a:t>
            </a:r>
          </a:p>
          <a:p>
            <a:pPr algn="just" marL="474979" indent="-237490" lvl="1">
              <a:lnSpc>
                <a:spcPts val="2925"/>
              </a:lnSpc>
              <a:buFont typeface="Arial"/>
              <a:buChar char="•"/>
            </a:pPr>
            <a:r>
              <a:rPr lang="en-US" sz="2199" spc="-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Hive: Cho phép truy vấn dữ liệu bằng cú pháp giống SQL để phân tích dữ liệu.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513352" y="644363"/>
            <a:ext cx="1919429" cy="566532"/>
            <a:chOff x="0" y="0"/>
            <a:chExt cx="505529" cy="149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762422" y="712045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218" y="529475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5218" y="850536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20070">
                    <a:alpha val="67000"/>
                  </a:srgbClr>
                </a:gs>
                <a:gs pos="100000">
                  <a:srgbClr val="000640">
                    <a:alpha val="67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05</a:t>
            </a:r>
          </a:p>
        </p:txBody>
      </p:sp>
      <p:sp>
        <p:nvSpPr>
          <p:cNvPr name="AutoShape 7" id="7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3353593" y="3255891"/>
            <a:ext cx="11580815" cy="1112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0"/>
              </a:lnSpc>
            </a:pPr>
            <a:r>
              <a:rPr lang="en-US" sz="8742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QUY TRÌNH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24599" y="5416612"/>
            <a:ext cx="9248747" cy="176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Ingestion: Apache Flume chuyển dữ liệu log vào HDFS.</a:t>
            </a:r>
          </a:p>
          <a:p>
            <a:pPr algn="ctr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Transformation: PySpark phân tích cú pháp và cấu trúc dữ liệu.</a:t>
            </a:r>
          </a:p>
          <a:p>
            <a:pPr algn="ctr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Analysis: Hive thực hiện các truy vấn để phân tích mã phản hồi HTTP, số lượng yêu cầu và thời gian phản hồi.</a:t>
            </a:r>
          </a:p>
          <a:p>
            <a:pPr algn="ctr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Visualization: Trình bày kết quả để hỗ trợ việc ra quyết định.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513352" y="644363"/>
            <a:ext cx="1919429" cy="566532"/>
            <a:chOff x="0" y="0"/>
            <a:chExt cx="505529" cy="1492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762422" y="712045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5218" y="529475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5218" y="850536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939234" y="3840149"/>
            <a:ext cx="4493548" cy="3758754"/>
          </a:xfrm>
          <a:custGeom>
            <a:avLst/>
            <a:gdLst/>
            <a:ahLst/>
            <a:cxnLst/>
            <a:rect r="r" b="b" t="t" l="l"/>
            <a:pathLst>
              <a:path h="3758754" w="4493548">
                <a:moveTo>
                  <a:pt x="0" y="0"/>
                </a:moveTo>
                <a:lnTo>
                  <a:pt x="4493548" y="0"/>
                </a:lnTo>
                <a:lnTo>
                  <a:pt x="4493548" y="3758754"/>
                </a:lnTo>
                <a:lnTo>
                  <a:pt x="0" y="3758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6149" y="2637937"/>
            <a:ext cx="10405523" cy="797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58"/>
              </a:lnSpc>
            </a:pPr>
            <a:r>
              <a:rPr lang="en-US" sz="6299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TẬP DỮ LIỆU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74122" y="4146218"/>
            <a:ext cx="7767104" cy="434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Dự án của chúng em phân tích các log máy chủ web từ máy chủ WWW của Trung tâm Vũ trụ Kennedy NASA, trong khoảng thời gian một tháng từ ngày 1 tháng 7 đến ngày 28 tháng 7 năm 1995.</a:t>
            </a: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Tập dữ liệu này bao gồm hơn 1 ,5 triệu yêu cầu HTTP, cung cấp cái nhìn toàn diện về hoạt động của máy chủ.</a:t>
            </a: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Các log được lưu ở định dạng ASCII, với mỗi dòng đại diện cho một yêu cầu HTTP duy nhất.</a:t>
            </a: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Các trường chính trong mỗi dòng log bao gồm: địa chỉ IP của client, thời gian yêu cầu, phương thức HTTP và tài nguyên được truy cập, mã phản hồi (response code), và kích thước phản hồi (response size).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07</a:t>
            </a:r>
          </a:p>
        </p:txBody>
      </p:sp>
      <p:sp>
        <p:nvSpPr>
          <p:cNvPr name="AutoShape 6" id="6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966577" y="2153781"/>
            <a:ext cx="7351678" cy="107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14"/>
              </a:lnSpc>
            </a:pPr>
            <a:r>
              <a:rPr lang="en-US" sz="8617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DỮ LIỆU MẪU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3185288">
            <a:off x="15595742" y="262509"/>
            <a:ext cx="4630504" cy="4630504"/>
          </a:xfrm>
          <a:custGeom>
            <a:avLst/>
            <a:gdLst/>
            <a:ahLst/>
            <a:cxnLst/>
            <a:rect r="r" b="b" t="t" l="l"/>
            <a:pathLst>
              <a:path h="4630504" w="4630504">
                <a:moveTo>
                  <a:pt x="0" y="0"/>
                </a:moveTo>
                <a:lnTo>
                  <a:pt x="4630504" y="0"/>
                </a:lnTo>
                <a:lnTo>
                  <a:pt x="4630504" y="4630503"/>
                </a:lnTo>
                <a:lnTo>
                  <a:pt x="0" y="4630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87149" y="4042956"/>
            <a:ext cx="11301259" cy="4407491"/>
          </a:xfrm>
          <a:custGeom>
            <a:avLst/>
            <a:gdLst/>
            <a:ahLst/>
            <a:cxnLst/>
            <a:rect r="r" b="b" t="t" l="l"/>
            <a:pathLst>
              <a:path h="4407491" w="11301259">
                <a:moveTo>
                  <a:pt x="0" y="0"/>
                </a:moveTo>
                <a:lnTo>
                  <a:pt x="11301258" y="0"/>
                </a:lnTo>
                <a:lnTo>
                  <a:pt x="11301258" y="4407491"/>
                </a:lnTo>
                <a:lnTo>
                  <a:pt x="0" y="44074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2624" y="2928941"/>
            <a:ext cx="6156097" cy="5149440"/>
          </a:xfrm>
          <a:custGeom>
            <a:avLst/>
            <a:gdLst/>
            <a:ahLst/>
            <a:cxnLst/>
            <a:rect r="r" b="b" t="t" l="l"/>
            <a:pathLst>
              <a:path h="5149440" w="6156097">
                <a:moveTo>
                  <a:pt x="0" y="0"/>
                </a:moveTo>
                <a:lnTo>
                  <a:pt x="6156097" y="0"/>
                </a:lnTo>
                <a:lnTo>
                  <a:pt x="6156097" y="5149440"/>
                </a:lnTo>
                <a:lnTo>
                  <a:pt x="0" y="51494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22679" y="4011390"/>
            <a:ext cx="11265729" cy="457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8"/>
              </a:lnSpc>
              <a:spcBef>
                <a:spcPct val="0"/>
              </a:spcBef>
            </a:pPr>
            <a:r>
              <a:rPr lang="en-US" sz="1613" spc="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199.72.81.55 - - [01/Jul/1995:00:00:01 -0400] "GET /history/apollo/ HTTP/1.0" 200 6245</a:t>
            </a:r>
          </a:p>
          <a:p>
            <a:pPr algn="ctr">
              <a:lnSpc>
                <a:spcPts val="2258"/>
              </a:lnSpc>
              <a:spcBef>
                <a:spcPct val="0"/>
              </a:spcBef>
            </a:pPr>
            <a:r>
              <a:rPr lang="en-US" sz="1613" spc="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unicomp6.unicomp.net - - [01/Jul/1995:00:00:06 -0400] "GET /shuttle/countdown/ HTTP/1.0" 200 3985</a:t>
            </a:r>
          </a:p>
          <a:p>
            <a:pPr algn="ctr">
              <a:lnSpc>
                <a:spcPts val="2258"/>
              </a:lnSpc>
              <a:spcBef>
                <a:spcPct val="0"/>
              </a:spcBef>
            </a:pPr>
            <a:r>
              <a:rPr lang="en-US" sz="1613" spc="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199.120.110.21 - - [01/Jul/1995:00:00:09 -0400] "GET /shuttle/missions/sts-73/mission-sts-73.html HTTP/1.0" 200 4085</a:t>
            </a:r>
          </a:p>
          <a:p>
            <a:pPr algn="ctr">
              <a:lnSpc>
                <a:spcPts val="2258"/>
              </a:lnSpc>
              <a:spcBef>
                <a:spcPct val="0"/>
              </a:spcBef>
            </a:pPr>
            <a:r>
              <a:rPr lang="en-US" sz="1613" spc="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burger.letters.com - - [01/Jul/1995:00:00:11 -0400] "GET /shuttle/countdown/liftoff.html HTTP/1.0" 304 0</a:t>
            </a:r>
          </a:p>
          <a:p>
            <a:pPr algn="ctr">
              <a:lnSpc>
                <a:spcPts val="2258"/>
              </a:lnSpc>
              <a:spcBef>
                <a:spcPct val="0"/>
              </a:spcBef>
            </a:pPr>
            <a:r>
              <a:rPr lang="en-US" sz="1613" spc="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199.120.110.21 - - [01/Jul/1995:00:00:11 -0400] "GET /shuttle/missions/sts-73/sts-73-patch-small.gif HTTP/1.0" 200 4179</a:t>
            </a:r>
          </a:p>
          <a:p>
            <a:pPr algn="ctr">
              <a:lnSpc>
                <a:spcPts val="2258"/>
              </a:lnSpc>
              <a:spcBef>
                <a:spcPct val="0"/>
              </a:spcBef>
            </a:pPr>
            <a:r>
              <a:rPr lang="en-US" sz="1613" spc="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burger.letters.com - - [01/Jul/1995:00:00:12 -0400] "GET /images/NASA-logosmall.gif HTTP/1.0" 304 0</a:t>
            </a:r>
          </a:p>
          <a:p>
            <a:pPr algn="ctr">
              <a:lnSpc>
                <a:spcPts val="2258"/>
              </a:lnSpc>
              <a:spcBef>
                <a:spcPct val="0"/>
              </a:spcBef>
            </a:pPr>
            <a:r>
              <a:rPr lang="en-US" sz="1613" spc="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burger.letters.com - - [01/Jul/1995:00:00:12 -0400] "GET /shuttle/countdown/video/livevideo.gif HTTP/1.0" 200 0</a:t>
            </a:r>
          </a:p>
          <a:p>
            <a:pPr algn="ctr">
              <a:lnSpc>
                <a:spcPts val="2258"/>
              </a:lnSpc>
              <a:spcBef>
                <a:spcPct val="0"/>
              </a:spcBef>
            </a:pPr>
            <a:r>
              <a:rPr lang="en-US" sz="1613" spc="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205.212.115.106 - - [01/Jul/1995:00:00:12 -0400] "GET /shuttle/countdown/countdown.html HTTP/1.0" 200 3985</a:t>
            </a:r>
          </a:p>
          <a:p>
            <a:pPr algn="ctr">
              <a:lnSpc>
                <a:spcPts val="2258"/>
              </a:lnSpc>
              <a:spcBef>
                <a:spcPct val="0"/>
              </a:spcBef>
            </a:pPr>
            <a:r>
              <a:rPr lang="en-US" sz="1613" spc="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d104.aa.net - - [01/Jul/1995:00:00:13 -0400] "GET /shuttle/countdown/ HTTP/1.0" 200 3985</a:t>
            </a:r>
          </a:p>
          <a:p>
            <a:pPr algn="ctr">
              <a:lnSpc>
                <a:spcPts val="2258"/>
              </a:lnSpc>
              <a:spcBef>
                <a:spcPct val="0"/>
              </a:spcBef>
            </a:pPr>
            <a:r>
              <a:rPr lang="en-US" sz="1613" spc="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129.94.144.152 - - [01/Jul/1995:00:00:13 -0400] "GET / HTTP/1.0" 200 7074</a:t>
            </a:r>
          </a:p>
          <a:p>
            <a:pPr algn="ctr">
              <a:lnSpc>
                <a:spcPts val="2258"/>
              </a:lnSpc>
              <a:spcBef>
                <a:spcPct val="0"/>
              </a:spcBef>
            </a:pPr>
            <a:r>
              <a:rPr lang="en-US" sz="1613" spc="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unicomp6.unicomp.net - - [01/Jul/1995:00:00:14 -0400] "GET /shuttle/countdown/count.gif HTTP/1.0" 200 40310</a:t>
            </a:r>
          </a:p>
          <a:p>
            <a:pPr algn="ctr">
              <a:lnSpc>
                <a:spcPts val="2258"/>
              </a:lnSpc>
              <a:spcBef>
                <a:spcPct val="0"/>
              </a:spcBef>
            </a:pPr>
            <a:r>
              <a:rPr lang="en-US" sz="1613" spc="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unicomp6.unicomp.net - - [01/Jul/1995:00:00:14 -0400] "GET /images/NASA-logosmall.gif HTTP/1.0" 200 786</a:t>
            </a:r>
          </a:p>
          <a:p>
            <a:pPr algn="ctr">
              <a:lnSpc>
                <a:spcPts val="2258"/>
              </a:lnSpc>
              <a:spcBef>
                <a:spcPct val="0"/>
              </a:spcBef>
            </a:pPr>
            <a:r>
              <a:rPr lang="en-US" sz="1613" spc="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unicomp6.unicomp.net - - [01/Jul/1995:00:00:14 -0400] "GET /images/KSC-logosmall.gif HTTP/1.0" 200 1204</a:t>
            </a:r>
          </a:p>
          <a:p>
            <a:pPr algn="ctr">
              <a:lnSpc>
                <a:spcPts val="2258"/>
              </a:lnSpc>
              <a:spcBef>
                <a:spcPct val="0"/>
              </a:spcBef>
            </a:pPr>
            <a:r>
              <a:rPr lang="en-US" sz="1613" spc="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d104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8182712">
            <a:off x="-1710092" y="156469"/>
            <a:ext cx="10210559" cy="9690748"/>
          </a:xfrm>
          <a:custGeom>
            <a:avLst/>
            <a:gdLst/>
            <a:ahLst/>
            <a:cxnLst/>
            <a:rect r="r" b="b" t="t" l="l"/>
            <a:pathLst>
              <a:path h="9690748" w="10210559">
                <a:moveTo>
                  <a:pt x="0" y="0"/>
                </a:moveTo>
                <a:lnTo>
                  <a:pt x="10210558" y="0"/>
                </a:lnTo>
                <a:lnTo>
                  <a:pt x="10210558" y="9690749"/>
                </a:lnTo>
                <a:lnTo>
                  <a:pt x="0" y="9690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-10800000">
            <a:off x="-2600533" y="2084602"/>
            <a:ext cx="4001809" cy="4001809"/>
          </a:xfrm>
          <a:custGeom>
            <a:avLst/>
            <a:gdLst/>
            <a:ahLst/>
            <a:cxnLst/>
            <a:rect r="r" b="b" t="t" l="l"/>
            <a:pathLst>
              <a:path h="4001809" w="4001809">
                <a:moveTo>
                  <a:pt x="0" y="0"/>
                </a:moveTo>
                <a:lnTo>
                  <a:pt x="4001810" y="0"/>
                </a:lnTo>
                <a:lnTo>
                  <a:pt x="4001810" y="4001809"/>
                </a:lnTo>
                <a:lnTo>
                  <a:pt x="0" y="4001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90773" y="4427021"/>
            <a:ext cx="3424068" cy="2329298"/>
          </a:xfrm>
          <a:custGeom>
            <a:avLst/>
            <a:gdLst/>
            <a:ahLst/>
            <a:cxnLst/>
            <a:rect r="r" b="b" t="t" l="l"/>
            <a:pathLst>
              <a:path h="2329298" w="3424068">
                <a:moveTo>
                  <a:pt x="0" y="0"/>
                </a:moveTo>
                <a:lnTo>
                  <a:pt x="3424067" y="0"/>
                </a:lnTo>
                <a:lnTo>
                  <a:pt x="3424067" y="2329298"/>
                </a:lnTo>
                <a:lnTo>
                  <a:pt x="0" y="23292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683" y="3138746"/>
            <a:ext cx="10801846" cy="1012050"/>
          </a:xfrm>
          <a:custGeom>
            <a:avLst/>
            <a:gdLst/>
            <a:ahLst/>
            <a:cxnLst/>
            <a:rect r="r" b="b" t="t" l="l"/>
            <a:pathLst>
              <a:path h="1012050" w="10801846">
                <a:moveTo>
                  <a:pt x="0" y="0"/>
                </a:moveTo>
                <a:lnTo>
                  <a:pt x="10801847" y="0"/>
                </a:lnTo>
                <a:lnTo>
                  <a:pt x="10801847" y="1012050"/>
                </a:lnTo>
                <a:lnTo>
                  <a:pt x="0" y="1012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173" r="0" b="-117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683" y="4223681"/>
            <a:ext cx="10945273" cy="4966496"/>
          </a:xfrm>
          <a:custGeom>
            <a:avLst/>
            <a:gdLst/>
            <a:ahLst/>
            <a:cxnLst/>
            <a:rect r="r" b="b" t="t" l="l"/>
            <a:pathLst>
              <a:path h="4966496" w="10945273">
                <a:moveTo>
                  <a:pt x="0" y="0"/>
                </a:moveTo>
                <a:lnTo>
                  <a:pt x="10945273" y="0"/>
                </a:lnTo>
                <a:lnTo>
                  <a:pt x="10945273" y="4966497"/>
                </a:lnTo>
                <a:lnTo>
                  <a:pt x="0" y="49664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8298" y="2193539"/>
            <a:ext cx="8298046" cy="66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QUY TRÌNH NẠP DỮ LIỆU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32782" y="4544162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9497" y="3544773"/>
            <a:ext cx="5778789" cy="4334092"/>
          </a:xfrm>
          <a:custGeom>
            <a:avLst/>
            <a:gdLst/>
            <a:ahLst/>
            <a:cxnLst/>
            <a:rect r="r" b="b" t="t" l="l"/>
            <a:pathLst>
              <a:path h="4334092" w="5778789">
                <a:moveTo>
                  <a:pt x="0" y="0"/>
                </a:moveTo>
                <a:lnTo>
                  <a:pt x="5778789" y="0"/>
                </a:lnTo>
                <a:lnTo>
                  <a:pt x="5778789" y="4334091"/>
                </a:lnTo>
                <a:lnTo>
                  <a:pt x="0" y="4334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17480" y="4668031"/>
            <a:ext cx="10945273" cy="3701147"/>
          </a:xfrm>
          <a:custGeom>
            <a:avLst/>
            <a:gdLst/>
            <a:ahLst/>
            <a:cxnLst/>
            <a:rect r="r" b="b" t="t" l="l"/>
            <a:pathLst>
              <a:path h="3701147" w="10945273">
                <a:moveTo>
                  <a:pt x="0" y="0"/>
                </a:moveTo>
                <a:lnTo>
                  <a:pt x="10945273" y="0"/>
                </a:lnTo>
                <a:lnTo>
                  <a:pt x="10945273" y="3701147"/>
                </a:lnTo>
                <a:lnTo>
                  <a:pt x="0" y="3701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17480" y="3116605"/>
            <a:ext cx="11301259" cy="1172506"/>
          </a:xfrm>
          <a:custGeom>
            <a:avLst/>
            <a:gdLst/>
            <a:ahLst/>
            <a:cxnLst/>
            <a:rect r="r" b="b" t="t" l="l"/>
            <a:pathLst>
              <a:path h="1172506" w="11301259">
                <a:moveTo>
                  <a:pt x="0" y="0"/>
                </a:moveTo>
                <a:lnTo>
                  <a:pt x="11301259" y="0"/>
                </a:lnTo>
                <a:lnTo>
                  <a:pt x="11301259" y="1172505"/>
                </a:lnTo>
                <a:lnTo>
                  <a:pt x="0" y="11725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1617715"/>
            <a:ext cx="7329067" cy="1927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Canva Sans"/>
                <a:ea typeface="Canva Sans"/>
                <a:cs typeface="Canva Sans"/>
                <a:sym typeface="Canva Sans"/>
              </a:rPr>
              <a:t>XỬ LÝ CHUYỂN ĐỔI DỮ LIỆU</a:t>
            </a:r>
          </a:p>
          <a:p>
            <a:pPr algn="just">
              <a:lnSpc>
                <a:spcPts val="498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55218" y="552992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b="true" sz="2206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HCM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5218" y="874053"/>
            <a:ext cx="1761862" cy="3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DAGnGD58xfU</dc:identifier>
  <dcterms:modified xsi:type="dcterms:W3CDTF">2011-08-01T06:04:30Z</dcterms:modified>
  <cp:revision>1</cp:revision>
  <dc:title>BIG DATA ESSENTIAL</dc:title>
</cp:coreProperties>
</file>